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jpeg"/>
  <Override PartName="/ppt/media/image4.jpg" ContentType="image/jpeg"/>
  <Override PartName="/ppt/media/image5.jpg" ContentType="image/jpeg"/>
  <Override PartName="/ppt/notesSlides/notesSlide2.xml" ContentType="application/vnd.openxmlformats-officedocument.presentationml.notesSlide+xml"/>
  <Override PartName="/ppt/media/image6.jpg" ContentType="image/jpeg"/>
  <Override PartName="/ppt/notesSlides/notesSlide3.xml" ContentType="application/vnd.openxmlformats-officedocument.presentationml.notesSlide+xml"/>
  <Override PartName="/ppt/media/image9.jpg" ContentType="image/jpeg"/>
  <Override PartName="/ppt/notesSlides/notesSlide4.xml" ContentType="application/vnd.openxmlformats-officedocument.presentationml.notesSlide+xml"/>
  <Override PartName="/ppt/media/image1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3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1.jpg" ContentType="image/jpeg"/>
  <Override PartName="/ppt/media/image22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3.jpg" ContentType="image/jpeg"/>
  <Override PartName="/ppt/media/image24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63" r:id="rId4"/>
    <p:sldId id="259" r:id="rId5"/>
    <p:sldId id="261" r:id="rId6"/>
    <p:sldId id="308" r:id="rId7"/>
    <p:sldId id="260" r:id="rId8"/>
    <p:sldId id="298" r:id="rId9"/>
    <p:sldId id="264" r:id="rId10"/>
    <p:sldId id="300" r:id="rId11"/>
    <p:sldId id="301" r:id="rId12"/>
    <p:sldId id="302" r:id="rId13"/>
    <p:sldId id="303" r:id="rId14"/>
    <p:sldId id="276" r:id="rId15"/>
    <p:sldId id="279" r:id="rId16"/>
    <p:sldId id="304" r:id="rId17"/>
    <p:sldId id="305" r:id="rId18"/>
    <p:sldId id="306" r:id="rId19"/>
    <p:sldId id="310" r:id="rId20"/>
    <p:sldId id="307" r:id="rId21"/>
    <p:sldId id="313" r:id="rId22"/>
    <p:sldId id="312" r:id="rId23"/>
    <p:sldId id="314" r:id="rId24"/>
    <p:sldId id="272" r:id="rId25"/>
    <p:sldId id="273" r:id="rId26"/>
    <p:sldId id="315" r:id="rId27"/>
    <p:sldId id="316" r:id="rId28"/>
    <p:sldId id="317" r:id="rId29"/>
    <p:sldId id="318" r:id="rId30"/>
    <p:sldId id="319" r:id="rId31"/>
    <p:sldId id="320" r:id="rId32"/>
    <p:sldId id="291" r:id="rId33"/>
    <p:sldId id="293" r:id="rId34"/>
    <p:sldId id="290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/>
    <p:restoredTop sz="94653"/>
  </p:normalViewPr>
  <p:slideViewPr>
    <p:cSldViewPr snapToGrid="0" snapToObjects="1">
      <p:cViewPr>
        <p:scale>
          <a:sx n="80" d="100"/>
          <a:sy n="80" d="100"/>
        </p:scale>
        <p:origin x="960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5C63A-723E-1248-952E-B3ABCB49AA8A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E4DE-DF17-7C47-9540-1D083265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4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EC4C-CE3D-C549-BAA1-33E3A4A7871E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5A580-EB47-D441-B81B-A52ECDB7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5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9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1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6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7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2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3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1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0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1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98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0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74747" y="116115"/>
            <a:ext cx="5545842" cy="6332544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7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7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140949" y="1834624"/>
            <a:ext cx="2248875" cy="2356557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0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7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92251" y="116130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6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42837" y="0"/>
            <a:ext cx="694916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8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8955" y="6255834"/>
            <a:ext cx="3613936" cy="468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6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216574" y="2552646"/>
            <a:ext cx="3790604" cy="21449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288865" y="1879384"/>
            <a:ext cx="1927395" cy="30467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37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89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7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4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2653" y="2639548"/>
            <a:ext cx="4939174" cy="942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527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PWA in Action</a:t>
            </a:r>
            <a:endParaRPr lang="en-US" sz="5527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8924" y="3771867"/>
            <a:ext cx="2038391" cy="92268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1973495" y="4126606"/>
            <a:ext cx="4200742" cy="926393"/>
          </a:xfrm>
          <a:prstGeom prst="rect">
            <a:avLst/>
          </a:prstGeom>
        </p:spPr>
        <p:txBody>
          <a:bodyPr vert="horz" wrap="square" lIns="88378" tIns="44189" rIns="88378" bIns="4418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ngVikings</a:t>
            </a:r>
            <a:endParaRPr lang="en-US" sz="1600" b="1" smtClean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</a:t>
            </a:r>
            <a:r>
              <a:rPr lang="en-US" sz="1600" b="1" baseline="300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nd</a:t>
            </a: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, March </a:t>
            </a: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2018</a:t>
            </a:r>
          </a:p>
          <a:p>
            <a:pPr algn="r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Majid Hajian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0" y="683955"/>
            <a:ext cx="4051909" cy="1873627"/>
          </a:xfrm>
          <a:prstGeom prst="rect">
            <a:avLst/>
          </a:prstGeo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922" y="523355"/>
            <a:ext cx="5741667" cy="5741667"/>
          </a:xfrm>
        </p:spPr>
      </p:pic>
    </p:spTree>
    <p:extLst>
      <p:ext uri="{BB962C8B-B14F-4D97-AF65-F5344CB8AC3E}">
        <p14:creationId xmlns:p14="http://schemas.microsoft.com/office/powerpoint/2010/main" val="16171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>
                <a:solidFill>
                  <a:srgbClr val="CE9178"/>
                </a:solidFill>
                <a:latin typeface="Operator Mono" charset="0"/>
              </a:rPr>
              <a:t>'online'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err="1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smtClean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algn="ctr"/>
            <a:endParaRPr lang="en-US" sz="240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>
                <a:solidFill>
                  <a:srgbClr val="CE9178"/>
                </a:solidFill>
                <a:latin typeface="Operator Mono" charset="0"/>
              </a:rPr>
              <a:t>'offline'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err="1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));</a:t>
            </a:r>
            <a:endParaRPr lang="en-US" sz="2400" b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390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'Online!'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'Offline!'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		.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'filter: grayscale(1)'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7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810" y="250313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@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HostBinding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'class'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;</a:t>
            </a:r>
            <a:endParaRPr lang="en-US" smtClean="0">
              <a:solidFill>
                <a:srgbClr val="9CDCFE"/>
              </a:solidFill>
              <a:latin typeface="Operator Mono" charset="0"/>
            </a:endParaRPr>
          </a:p>
          <a:p>
            <a:r>
              <a:rPr lang="en-US" smtClean="0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'black-theme'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mtClean="0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>
                <a:solidFill>
                  <a:srgbClr val="CE9178"/>
                </a:solidFill>
                <a:latin typeface="Operator Mono" charset="0"/>
              </a:rPr>
              <a:t>'light-theme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endParaRPr lang="en-US" b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overlayContainer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getContainerElement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err="1">
                <a:solidFill>
                  <a:srgbClr val="4EC9B0"/>
                </a:solidFill>
                <a:latin typeface="Operator Mono" charset="0"/>
              </a:rPr>
              <a:t>Array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>
                <a:solidFill>
                  <a:srgbClr val="569CD6"/>
                </a:solidFill>
                <a:latin typeface="Operator Mono" charset="0"/>
              </a:rPr>
              <a:t>=&gt;</a:t>
            </a:r>
            <a:endParaRPr lang="en-US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err="1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includes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>
                <a:solidFill>
                  <a:srgbClr val="CE9178"/>
                </a:solidFill>
                <a:latin typeface="Operator Mono" charset="0"/>
              </a:rPr>
              <a:t>'-theme'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remove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(...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>
                <a:solidFill>
                  <a:srgbClr val="D4D4D4"/>
                </a:solidFill>
                <a:latin typeface="Operator Mono" charset="0"/>
              </a:rPr>
            </a:br>
            <a:r>
              <a:rPr lang="en-US" err="1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>
                <a:solidFill>
                  <a:srgbClr val="D4D4D4"/>
                </a:solidFill>
                <a:latin typeface="Operator Mono" charset="0"/>
              </a:rPr>
            </a:br>
            <a:r>
              <a:rPr lang="en-US" err="1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endParaRPr lang="en-US" b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8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35116" y="739305"/>
            <a:ext cx="80852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getHours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&gt;= </a:t>
            </a:r>
            <a:r>
              <a:rPr lang="en-US">
                <a:solidFill>
                  <a:srgbClr val="B5CEA8"/>
                </a:solidFill>
                <a:latin typeface="Operator Mono" charset="0"/>
              </a:rPr>
              <a:t>20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&lt;= </a:t>
            </a:r>
            <a:r>
              <a:rPr lang="en-US">
                <a:solidFill>
                  <a:srgbClr val="B5CEA8"/>
                </a:solidFill>
                <a:latin typeface="Operator Mono" charset="0"/>
              </a:rPr>
              <a:t>6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3909" cy="6858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235116" y="3930679"/>
            <a:ext cx="6839535" cy="1699290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bg1"/>
                </a:solidFill>
              </a:rPr>
              <a:t>Generic Sensors </a:t>
            </a:r>
            <a:r>
              <a:rPr lang="en-US" sz="4000" b="1" smtClean="0">
                <a:solidFill>
                  <a:schemeClr val="bg1"/>
                </a:solidFill>
              </a:rPr>
              <a:t>API</a:t>
            </a:r>
            <a:endParaRPr lang="en-US" sz="4000" b="1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sz="4000" b="1">
                <a:solidFill>
                  <a:schemeClr val="bg1"/>
                </a:solidFill>
              </a:rPr>
              <a:t>Ambient Light API</a:t>
            </a:r>
            <a:endParaRPr lang="en-US" sz="3600" b="1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SYNC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585769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BACKGROUND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367599" y="4432738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 OFFLINE STORAGE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flipH="1">
            <a:off x="2506583" y="3439493"/>
            <a:ext cx="2641168" cy="28527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3" y="2454442"/>
            <a:ext cx="2055792" cy="20557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51" y="2596968"/>
            <a:ext cx="1685049" cy="1685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33" y="2584810"/>
            <a:ext cx="1925426" cy="1925424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215422">
            <a:off x="7948179" y="2837550"/>
            <a:ext cx="2503281" cy="293560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5" y="901328"/>
            <a:ext cx="1273702" cy="1004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15" y="5207429"/>
            <a:ext cx="1214868" cy="9577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97" y="4953497"/>
            <a:ext cx="1366434" cy="1399098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20267094">
            <a:off x="2179624" y="1968287"/>
            <a:ext cx="2193548" cy="116656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995714">
            <a:off x="5678406" y="2068162"/>
            <a:ext cx="1480428" cy="14676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515140">
            <a:off x="2016723" y="4700318"/>
            <a:ext cx="1042724" cy="12194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4496153" y="5894542"/>
            <a:ext cx="1047703" cy="162051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6200000" flipV="1">
            <a:off x="6586112" y="4623755"/>
            <a:ext cx="520993" cy="209350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1043615">
            <a:off x="7582146" y="3814407"/>
            <a:ext cx="2515292" cy="254457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3706703" y="3439603"/>
            <a:ext cx="2248082" cy="2851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151064" y="6322699"/>
            <a:ext cx="438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Database: </a:t>
            </a:r>
            <a:r>
              <a:rPr lang="en-US" dirty="0" err="1" smtClean="0"/>
              <a:t>IndexedDB</a:t>
            </a:r>
            <a:r>
              <a:rPr lang="en-US" dirty="0" smtClean="0"/>
              <a:t>, </a:t>
            </a:r>
            <a:r>
              <a:rPr lang="en-US" dirty="0" err="1" smtClean="0"/>
              <a:t>PouchDB</a:t>
            </a:r>
            <a:r>
              <a:rPr lang="en-US" dirty="0" smtClean="0"/>
              <a:t>, Cache API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16622" y="5159496"/>
            <a:ext cx="162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Background Sync task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 rot="21111184">
            <a:off x="7426798" y="3397348"/>
            <a:ext cx="356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Connectivity Re-established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 rot="21111184">
            <a:off x="7553073" y="4046831"/>
            <a:ext cx="232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Sync event fires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9107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</a:t>
            </a:r>
            <a:r>
              <a:rPr lang="en-US" sz="2400" smtClean="0">
                <a:solidFill>
                  <a:srgbClr val="9CDCFE"/>
                </a:solidFill>
                <a:latin typeface="Operator Mono" charset="0"/>
              </a:rPr>
              <a:t>= </a:t>
            </a:r>
            <a:r>
              <a:rPr lang="en-US" sz="240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serviceWorker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ready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write to </a:t>
            </a:r>
            <a:r>
              <a:rPr lang="en-US" sz="2400" dirty="0" err="1">
                <a:solidFill>
                  <a:srgbClr val="608B4E"/>
                </a:solidFill>
                <a:latin typeface="Operator Mono" charset="0"/>
              </a:rPr>
              <a:t>indexedDB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write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5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5"/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'successfully saved to local 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!'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Operator Mono" charset="0"/>
              </a:rPr>
              <a:t>1000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pPr lvl="5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Register your tags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5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6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0884" y="3048001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/>
              <a:t>CONNECTIVITLY RE-ESTABLISHED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69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Syncing new notes'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3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waitUntil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db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readAll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()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4"/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!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synced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4"/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  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sendData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firebase.js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64924" y="4830149"/>
            <a:ext cx="3642344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1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MAJID HAJIAN</a:t>
            </a:r>
            <a:endParaRPr lang="en-US" sz="3781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6214440" y="1169451"/>
            <a:ext cx="8021053" cy="2130177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Passionate </a:t>
            </a:r>
            <a:r>
              <a:rPr lang="en-US" sz="20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web developer</a:t>
            </a:r>
            <a:endParaRPr lang="en-US" sz="20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Open Source </a:t>
            </a:r>
            <a:r>
              <a:rPr lang="en-US" sz="20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lover and contributor</a:t>
            </a:r>
            <a:endParaRPr lang="en-US" sz="20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Public speaker,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20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Packt</a:t>
            </a:r>
            <a:r>
              <a:rPr lang="en-US" sz="20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Publishing Instructor  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" b="3705"/>
          <a:stretch>
            <a:fillRect/>
          </a:stretch>
        </p:blipFill>
        <p:spPr>
          <a:xfrm>
            <a:off x="1211074" y="1005852"/>
            <a:ext cx="3232582" cy="3387818"/>
          </a:xfrm>
          <a:effectLst>
            <a:softEdge rad="0"/>
          </a:effectLst>
        </p:spPr>
      </p:pic>
      <p:sp>
        <p:nvSpPr>
          <p:cNvPr id="12" name="TextBox 11"/>
          <p:cNvSpPr txBox="1"/>
          <p:nvPr/>
        </p:nvSpPr>
        <p:spPr>
          <a:xfrm>
            <a:off x="6778355" y="5731849"/>
            <a:ext cx="398859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96" y="3801646"/>
            <a:ext cx="48133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59" y="3928449"/>
            <a:ext cx="2222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287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62" y="657728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OFFLINE STORAGE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33661" y="2880304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IndexedDB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120064" y="2880303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Cache Storage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2" y="3867340"/>
            <a:ext cx="3429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12" y="5102879"/>
            <a:ext cx="3695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export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class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DbService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private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constructor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4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public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&gt;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({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_id: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'note:'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+ 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getTime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2" y="2448755"/>
            <a:ext cx="2055792" cy="2055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16" y="2777102"/>
            <a:ext cx="1366434" cy="1399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93" y="2639813"/>
            <a:ext cx="1685049" cy="168504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flipH="1">
            <a:off x="6745044" y="3476651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98159" y="3476748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flipH="1">
            <a:off x="2819955" y="3480670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73070" y="3480767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66D9EF"/>
                </a:solidFill>
              </a:rPr>
              <a:t>const </a:t>
            </a:r>
            <a:r>
              <a:rPr lang="en-US" sz="2400" dirty="0" smtClean="0">
                <a:solidFill>
                  <a:srgbClr val="6ECA97"/>
                </a:solidFill>
              </a:rPr>
              <a:t>sync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92672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6ECA97"/>
                </a:solidFill>
              </a:rPr>
              <a:t>PouchDB</a:t>
            </a:r>
            <a:r>
              <a:rPr lang="en-US" sz="2400" dirty="0" err="1">
                <a:solidFill>
                  <a:srgbClr val="F8F8F2"/>
                </a:solidFill>
              </a:rPr>
              <a:t>.</a:t>
            </a:r>
            <a:r>
              <a:rPr lang="en-US" sz="2400" dirty="0" err="1">
                <a:solidFill>
                  <a:srgbClr val="6ECA97"/>
                </a:solidFill>
              </a:rPr>
              <a:t>sync</a:t>
            </a:r>
            <a:r>
              <a:rPr lang="en-US" sz="2400" dirty="0">
                <a:solidFill>
                  <a:srgbClr val="F8F8F2"/>
                </a:solidFill>
              </a:rPr>
              <a:t>(</a:t>
            </a:r>
            <a:r>
              <a:rPr lang="en-US" sz="2400" dirty="0" err="1">
                <a:solidFill>
                  <a:srgbClr val="6ECA97"/>
                </a:solidFill>
              </a:rPr>
              <a:t>src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ECA97"/>
                </a:solidFill>
              </a:rPr>
              <a:t>target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8F8F2"/>
                </a:solidFill>
              </a:rPr>
              <a:t>[</a:t>
            </a:r>
            <a:r>
              <a:rPr lang="en-US" sz="2400" dirty="0">
                <a:solidFill>
                  <a:srgbClr val="6ECA97"/>
                </a:solidFill>
              </a:rPr>
              <a:t>options</a:t>
            </a:r>
            <a:r>
              <a:rPr lang="en-US" sz="2400" dirty="0">
                <a:solidFill>
                  <a:srgbClr val="F8F8F2"/>
                </a:solidFill>
              </a:rPr>
              <a:t>])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'http://remoteserver:5984/ngVikings2018Demo'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://remote:5984/ngVikings2018Demo'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2-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6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Strategies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53787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Cache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74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'fetch'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36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3600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'[SW] Fetch ....'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()</a:t>
            </a: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6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807326" y="559511"/>
            <a:ext cx="2577376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Cache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501154" y="559511"/>
            <a:ext cx="3189724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Network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DCDCAA"/>
                </a:solidFill>
                <a:latin typeface="Operator Mono" charset="0"/>
              </a:rPr>
              <a:t>	fetch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  <a:r>
              <a:rPr lang="en-US" sz="3200" dirty="0">
                <a:solidFill>
                  <a:srgbClr val="608B4E"/>
                </a:solidFill>
                <a:latin typeface="Operator Mono" charset="0"/>
              </a:rPr>
              <a:t> // Fallback to cache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err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0277" y="2550697"/>
            <a:ext cx="7459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Progressively Improve User Experience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11513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caches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let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false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DCDCAA"/>
                </a:solidFill>
                <a:latin typeface="Operator Mono" charset="0"/>
              </a:rPr>
              <a:t> 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'No response received.'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 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true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ELSE</a:t>
            </a:r>
            <a:r>
              <a:rPr lang="mr-IN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656" y="1757209"/>
            <a:ext cx="284885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7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>
          <a:xfrm>
            <a:off x="61672" y="143666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81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449" y="452385"/>
            <a:ext cx="49259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Page Visibility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Page Visibility API</a:t>
            </a:r>
            <a:r>
              <a:rPr lang="en-US" sz="1400" dirty="0"/>
              <a:t> is useful for the Web </a:t>
            </a:r>
            <a:r>
              <a:rPr lang="en-US" sz="1400" dirty="0" smtClean="0"/>
              <a:t>application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know whether it is currently displayed on the front or not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1529" y="283640"/>
            <a:ext cx="50555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Payment Request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 smtClean="0"/>
              <a:t>allows Web </a:t>
            </a:r>
            <a:r>
              <a:rPr lang="en-US" sz="1400" dirty="0"/>
              <a:t>applications to delegate the payment </a:t>
            </a:r>
            <a:endParaRPr lang="en-US" sz="1400" dirty="0" smtClean="0"/>
          </a:p>
          <a:p>
            <a:pPr algn="ctr"/>
            <a:r>
              <a:rPr lang="en-US" sz="1400" dirty="0" smtClean="0"/>
              <a:t>checkout </a:t>
            </a:r>
            <a:r>
              <a:rPr lang="en-US" sz="1400" dirty="0"/>
              <a:t>process to the operating system, </a:t>
            </a:r>
            <a:endParaRPr lang="en-US" sz="1400" dirty="0" smtClean="0"/>
          </a:p>
          <a:p>
            <a:pPr algn="ctr"/>
            <a:r>
              <a:rPr lang="en-US" sz="1400" dirty="0" smtClean="0"/>
              <a:t>allowing </a:t>
            </a:r>
            <a:r>
              <a:rPr lang="en-US" sz="1400" dirty="0"/>
              <a:t>it to use whatever methods and payment </a:t>
            </a:r>
            <a:r>
              <a:rPr lang="en-US" sz="1400" dirty="0" smtClean="0"/>
              <a:t>providers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are natively available for the platform and configured for the user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3906" y="4555943"/>
            <a:ext cx="43107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Credential Management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The </a:t>
            </a:r>
            <a:r>
              <a:rPr lang="en-US" sz="1200" b="1" dirty="0"/>
              <a:t>Credential Management API</a:t>
            </a:r>
            <a:r>
              <a:rPr lang="en-US" sz="1200" dirty="0"/>
              <a:t> allows authorized </a:t>
            </a:r>
            <a:endParaRPr lang="en-US" sz="1200" dirty="0" smtClean="0"/>
          </a:p>
          <a:p>
            <a:pPr algn="ctr"/>
            <a:r>
              <a:rPr lang="en-US" sz="1200" dirty="0" smtClean="0"/>
              <a:t>Web </a:t>
            </a:r>
            <a:r>
              <a:rPr lang="en-US" sz="1200" dirty="0"/>
              <a:t>applications to store and request user </a:t>
            </a:r>
            <a:r>
              <a:rPr lang="en-US" sz="1200" dirty="0" smtClean="0"/>
              <a:t>credentials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(like login and password or federated login data</a:t>
            </a:r>
            <a:r>
              <a:rPr lang="en-US" sz="1200" dirty="0" smtClean="0"/>
              <a:t>)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programmatically on behalf of the </a:t>
            </a:r>
            <a:r>
              <a:rPr lang="en-US" sz="1200" dirty="0" err="1" smtClean="0"/>
              <a:t>user.The</a:t>
            </a:r>
            <a:r>
              <a:rPr lang="en-US" sz="1200" dirty="0" smtClean="0"/>
              <a:t> </a:t>
            </a:r>
            <a:r>
              <a:rPr lang="en-US" sz="1200" dirty="0"/>
              <a:t>API </a:t>
            </a:r>
            <a:r>
              <a:rPr lang="en-US" sz="1200" dirty="0" smtClean="0"/>
              <a:t>offers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a replacement for browser built-in or 3rd-party password stores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860" y="5048385"/>
            <a:ext cx="387715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Push Notification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Push Messaging is the well-known re-engagement </a:t>
            </a:r>
            <a:endParaRPr lang="en-US" sz="1400" dirty="0" smtClean="0"/>
          </a:p>
          <a:p>
            <a:pPr algn="ctr"/>
            <a:r>
              <a:rPr lang="en-US" sz="1400" dirty="0" smtClean="0"/>
              <a:t>mechanism </a:t>
            </a:r>
            <a:r>
              <a:rPr lang="en-US" sz="1400" dirty="0"/>
              <a:t>from the mobile platforms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558" y="2774345"/>
            <a:ext cx="47617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Battery Status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Battery Status API</a:t>
            </a:r>
            <a:r>
              <a:rPr lang="en-US" sz="1400" dirty="0"/>
              <a:t> allows Web </a:t>
            </a:r>
            <a:r>
              <a:rPr lang="en-US" sz="1400" dirty="0" smtClean="0"/>
              <a:t>applications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get the </a:t>
            </a:r>
            <a:r>
              <a:rPr lang="en-US" sz="1400" dirty="0" smtClean="0"/>
              <a:t>information </a:t>
            </a:r>
            <a:r>
              <a:rPr lang="en-US" sz="1400" dirty="0"/>
              <a:t>about the device's power source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battery charge level, expected time of charging or discharging.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9978" y="2556651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Vibration API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39696" y="3631608"/>
            <a:ext cx="536955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98145" y="2656063"/>
            <a:ext cx="3405419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b="1" spc="360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DEMO TIME</a:t>
            </a:r>
            <a:endParaRPr lang="en-US" sz="3781" b="1" spc="360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38100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2817" y="3756957"/>
            <a:ext cx="1663810" cy="857778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19"/>
              </a:lnSpc>
            </a:pPr>
            <a:r>
              <a:rPr lang="en-US" sz="1080" spc="135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See You Next </a:t>
            </a: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pPr>
              <a:lnSpc>
                <a:spcPts val="1819"/>
              </a:lnSpc>
            </a:pP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819"/>
              </a:lnSpc>
            </a:pP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MAJID HAJIAN  </a:t>
            </a: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3762" y="2823058"/>
            <a:ext cx="5001690" cy="1062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02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THANK YOU</a:t>
            </a:r>
            <a:endParaRPr lang="en-US" sz="6302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31789" y="2229374"/>
            <a:ext cx="4157038" cy="2419330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hape 2872"/>
          <p:cNvSpPr/>
          <p:nvPr/>
        </p:nvSpPr>
        <p:spPr>
          <a:xfrm>
            <a:off x="4732553" y="5468958"/>
            <a:ext cx="851818" cy="8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5" name="TextBox 14"/>
          <p:cNvSpPr txBox="1"/>
          <p:nvPr/>
        </p:nvSpPr>
        <p:spPr>
          <a:xfrm>
            <a:off x="5778387" y="5702069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938" y="559511"/>
            <a:ext cx="4270147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Content Overview</a:t>
            </a:r>
            <a:endParaRPr lang="id-ID" sz="3961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0413" y="1829531"/>
            <a:ext cx="355764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App Banner Prompt</a:t>
            </a:r>
          </a:p>
          <a:p>
            <a:pPr algn="ctr"/>
            <a:endParaRPr lang="en-US"/>
          </a:p>
          <a:p>
            <a:pPr algn="ctr"/>
            <a:r>
              <a:rPr lang="en-US" smtClean="0"/>
              <a:t>Show app banner prompt</a:t>
            </a:r>
          </a:p>
          <a:p>
            <a:pPr algn="ctr"/>
            <a:r>
              <a:rPr lang="en-US" smtClean="0"/>
              <a:t> when it’s the best time.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84938" y="1829531"/>
            <a:ext cx="316035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Background Sync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Let’s save user data </a:t>
            </a:r>
          </a:p>
          <a:p>
            <a:pPr algn="ctr"/>
            <a:r>
              <a:rPr lang="en-US" dirty="0" smtClean="0"/>
              <a:t>and sync back with server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54792" y="4067474"/>
            <a:ext cx="422064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Cache Strategies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Dive into cache strategies and understating</a:t>
            </a:r>
          </a:p>
          <a:p>
            <a:pPr algn="ctr"/>
            <a:r>
              <a:rPr lang="en-US" dirty="0" smtClean="0"/>
              <a:t>How they works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30413" y="4067474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Better App Theme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685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7" y="2682134"/>
            <a:ext cx="3568606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PROMPT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3456395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BANNER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59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8969" y="5101388"/>
            <a:ext cx="527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Installable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95" y="0"/>
            <a:ext cx="893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121920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err="1">
                <a:solidFill>
                  <a:srgbClr val="DCDCAA"/>
                </a:solidFill>
                <a:latin typeface="Operator Mono" charset="0"/>
              </a:rPr>
              <a:t>deferredPrompt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z="280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280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err="1" smtClean="0">
                <a:solidFill>
                  <a:srgbClr val="DCDCAA"/>
                </a:solidFill>
                <a:latin typeface="Operator Mono" charset="0"/>
              </a:rPr>
              <a:t>preventDefault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sz="280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80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80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sz="280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80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80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>
                <a:solidFill>
                  <a:srgbClr val="569CD6"/>
                </a:solidFill>
                <a:latin typeface="Operator Mono" charset="0"/>
              </a:rPr>
              <a:t>false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80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2800">
                <a:solidFill>
                  <a:srgbClr val="D4D4D4"/>
                </a:solidFill>
                <a:latin typeface="Operator Mono" charset="0"/>
              </a:rPr>
            </a:br>
            <a:endParaRPr lang="en-US" sz="2800" b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outcome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===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'dismissed'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'installation was cancelled By User'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'User added to home screen'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null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1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App Theme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459328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Better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Motagua - Lime - Light">
      <a:dk1>
        <a:srgbClr val="7E7E7E"/>
      </a:dk1>
      <a:lt1>
        <a:sysClr val="window" lastClr="FFFFFF"/>
      </a:lt1>
      <a:dk2>
        <a:srgbClr val="888888"/>
      </a:dk2>
      <a:lt2>
        <a:srgbClr val="FFFFFF"/>
      </a:lt2>
      <a:accent1>
        <a:srgbClr val="839D4C"/>
      </a:accent1>
      <a:accent2>
        <a:srgbClr val="92B155"/>
      </a:accent2>
      <a:accent3>
        <a:srgbClr val="A4C167"/>
      </a:accent3>
      <a:accent4>
        <a:srgbClr val="ACC47E"/>
      </a:accent4>
      <a:accent5>
        <a:srgbClr val="C6D8A2"/>
      </a:accent5>
      <a:accent6>
        <a:srgbClr val="D4E2BB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840</Words>
  <Application>Microsoft Macintosh PowerPoint</Application>
  <PresentationFormat>Widescreen</PresentationFormat>
  <Paragraphs>288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Calibri</vt:lpstr>
      <vt:lpstr>Calibri Light</vt:lpstr>
      <vt:lpstr>Gill Sans</vt:lpstr>
      <vt:lpstr>Lato</vt:lpstr>
      <vt:lpstr>Lato Black</vt:lpstr>
      <vt:lpstr>Lato Bold</vt:lpstr>
      <vt:lpstr>Lato Light</vt:lpstr>
      <vt:lpstr>Open Sans Light</vt:lpstr>
      <vt:lpstr>Operator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Hajian</dc:creator>
  <cp:lastModifiedBy>Majid Hajian</cp:lastModifiedBy>
  <cp:revision>321</cp:revision>
  <dcterms:created xsi:type="dcterms:W3CDTF">2018-01-23T17:18:06Z</dcterms:created>
  <dcterms:modified xsi:type="dcterms:W3CDTF">2018-02-28T20:32:29Z</dcterms:modified>
</cp:coreProperties>
</file>